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691" r:id="rId3"/>
    <p:sldMasterId id="2147483713" r:id="rId4"/>
  </p:sldMasterIdLst>
  <p:notesMasterIdLst>
    <p:notesMasterId r:id="rId18"/>
  </p:notesMasterIdLst>
  <p:sldIdLst>
    <p:sldId id="256" r:id="rId5"/>
    <p:sldId id="262" r:id="rId6"/>
    <p:sldId id="257" r:id="rId7"/>
    <p:sldId id="263" r:id="rId8"/>
    <p:sldId id="264" r:id="rId9"/>
    <p:sldId id="266" r:id="rId10"/>
    <p:sldId id="267" r:id="rId11"/>
    <p:sldId id="265" r:id="rId12"/>
    <p:sldId id="261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C930A-DAA3-4655-9583-587614AC15E2}" v="107" dt="2020-07-20T21:41:48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60190-0634-4DB4-B631-EA5FEAE698BE}" type="datetimeFigureOut">
              <a:rPr lang="pt-PT" smtClean="0"/>
              <a:t>20/07/2020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1479E-3002-42AC-8EDD-CDBB05331AB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392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479E-3002-42AC-8EDD-CDBB05331ABC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557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07600" y="2144100"/>
            <a:ext cx="7576800" cy="18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Viga"/>
              <a:buNone/>
              <a:defRPr sz="5333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5600" y="4009900"/>
            <a:ext cx="11360800" cy="7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667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83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3713400" y="2344117"/>
            <a:ext cx="4765200" cy="11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3713400" y="3590684"/>
            <a:ext cx="4765200" cy="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9702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010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1030300" y="37348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1030300" y="1932500"/>
            <a:ext cx="2382400" cy="9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3613300" y="37348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3613300" y="1932500"/>
            <a:ext cx="2382400" cy="9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6196300" y="37348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6196300" y="1932500"/>
            <a:ext cx="2382400" cy="9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8779300" y="37348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8779300" y="1932500"/>
            <a:ext cx="2382400" cy="9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1030300" y="29675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3613300" y="29675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6196300" y="29675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8779300" y="29675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2681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960723" y="4726067"/>
            <a:ext cx="4233600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bel"/>
              <a:buNone/>
              <a:defRPr sz="2400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960723" y="1536717"/>
            <a:ext cx="4728000" cy="24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3200"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3733"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3733"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3733"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3733"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3733"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3733"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3733"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3733"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0888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509000" y="38417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509000" y="45476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4904800" y="38417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4904800" y="45476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4"/>
          </p:nvPr>
        </p:nvSpPr>
        <p:spPr>
          <a:xfrm>
            <a:off x="8300600" y="38417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5"/>
          </p:nvPr>
        </p:nvSpPr>
        <p:spPr>
          <a:xfrm>
            <a:off x="8300600" y="45476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6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7790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2343633" y="2192433"/>
            <a:ext cx="30936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2343633" y="2593567"/>
            <a:ext cx="31960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2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 idx="3"/>
          </p:nvPr>
        </p:nvSpPr>
        <p:spPr>
          <a:xfrm>
            <a:off x="2343633" y="4137200"/>
            <a:ext cx="30936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4"/>
          </p:nvPr>
        </p:nvSpPr>
        <p:spPr>
          <a:xfrm>
            <a:off x="2343633" y="4538333"/>
            <a:ext cx="31960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5"/>
          </p:nvPr>
        </p:nvSpPr>
        <p:spPr>
          <a:xfrm>
            <a:off x="7687300" y="2192433"/>
            <a:ext cx="30936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6"/>
          </p:nvPr>
        </p:nvSpPr>
        <p:spPr>
          <a:xfrm>
            <a:off x="7687300" y="2593567"/>
            <a:ext cx="31960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7"/>
          </p:nvPr>
        </p:nvSpPr>
        <p:spPr>
          <a:xfrm>
            <a:off x="7687300" y="4137200"/>
            <a:ext cx="30936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8"/>
          </p:nvPr>
        </p:nvSpPr>
        <p:spPr>
          <a:xfrm>
            <a:off x="7687300" y="4538333"/>
            <a:ext cx="31960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017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509000" y="20358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509000" y="27417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4904800" y="20358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4904800" y="27417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4"/>
          </p:nvPr>
        </p:nvSpPr>
        <p:spPr>
          <a:xfrm>
            <a:off x="8300600" y="20358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5"/>
          </p:nvPr>
        </p:nvSpPr>
        <p:spPr>
          <a:xfrm>
            <a:off x="8300600" y="27417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6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7"/>
          </p:nvPr>
        </p:nvSpPr>
        <p:spPr>
          <a:xfrm>
            <a:off x="1509000" y="40112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8"/>
          </p:nvPr>
        </p:nvSpPr>
        <p:spPr>
          <a:xfrm>
            <a:off x="1509000" y="47171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9"/>
          </p:nvPr>
        </p:nvSpPr>
        <p:spPr>
          <a:xfrm>
            <a:off x="4904800" y="40112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3"/>
          </p:nvPr>
        </p:nvSpPr>
        <p:spPr>
          <a:xfrm>
            <a:off x="4904800" y="47171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14"/>
          </p:nvPr>
        </p:nvSpPr>
        <p:spPr>
          <a:xfrm>
            <a:off x="8300600" y="4011200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5"/>
          </p:nvPr>
        </p:nvSpPr>
        <p:spPr>
          <a:xfrm>
            <a:off x="8300600" y="4717133"/>
            <a:ext cx="2382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5476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048201" y="3093639"/>
            <a:ext cx="27932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2048201" y="3901172"/>
            <a:ext cx="2793200" cy="14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7350396" y="1688516"/>
            <a:ext cx="2793200" cy="8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7350399" y="2496049"/>
            <a:ext cx="2793200" cy="14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4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6703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030300" y="3468100"/>
            <a:ext cx="23824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1030300" y="4016200"/>
            <a:ext cx="2382400" cy="1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2"/>
          </p:nvPr>
        </p:nvSpPr>
        <p:spPr>
          <a:xfrm>
            <a:off x="3613300" y="3468100"/>
            <a:ext cx="23824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3613300" y="4016200"/>
            <a:ext cx="2382400" cy="1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4"/>
          </p:nvPr>
        </p:nvSpPr>
        <p:spPr>
          <a:xfrm>
            <a:off x="6196300" y="3468100"/>
            <a:ext cx="23824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5"/>
          </p:nvPr>
        </p:nvSpPr>
        <p:spPr>
          <a:xfrm>
            <a:off x="6196300" y="4016200"/>
            <a:ext cx="2382400" cy="1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6"/>
          </p:nvPr>
        </p:nvSpPr>
        <p:spPr>
          <a:xfrm>
            <a:off x="8779300" y="3468100"/>
            <a:ext cx="2382400" cy="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7"/>
          </p:nvPr>
        </p:nvSpPr>
        <p:spPr>
          <a:xfrm>
            <a:off x="8779300" y="4016200"/>
            <a:ext cx="2382400" cy="1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8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113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2" hasCustomPrompt="1"/>
          </p:nvPr>
        </p:nvSpPr>
        <p:spPr>
          <a:xfrm>
            <a:off x="4896800" y="2714267"/>
            <a:ext cx="239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3" hasCustomPrompt="1"/>
          </p:nvPr>
        </p:nvSpPr>
        <p:spPr>
          <a:xfrm>
            <a:off x="1551667" y="2714267"/>
            <a:ext cx="239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4" hasCustomPrompt="1"/>
          </p:nvPr>
        </p:nvSpPr>
        <p:spPr>
          <a:xfrm>
            <a:off x="8241933" y="2714267"/>
            <a:ext cx="2398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1559667" y="4770967"/>
            <a:ext cx="2382400" cy="1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5"/>
          </p:nvPr>
        </p:nvSpPr>
        <p:spPr>
          <a:xfrm>
            <a:off x="4904800" y="4770967"/>
            <a:ext cx="2382400" cy="1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6"/>
          </p:nvPr>
        </p:nvSpPr>
        <p:spPr>
          <a:xfrm>
            <a:off x="8249933" y="4770967"/>
            <a:ext cx="2382400" cy="1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998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272400" y="3990200"/>
            <a:ext cx="36472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715000" y="1667400"/>
            <a:ext cx="2762000" cy="12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21441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785067" y="1976300"/>
            <a:ext cx="39608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1785067" y="2377467"/>
            <a:ext cx="39608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 idx="2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3"/>
          </p:nvPr>
        </p:nvSpPr>
        <p:spPr>
          <a:xfrm>
            <a:off x="1785067" y="3429900"/>
            <a:ext cx="39608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1785067" y="3831067"/>
            <a:ext cx="39608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0914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9221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2"/>
          </p:nvPr>
        </p:nvSpPr>
        <p:spPr>
          <a:xfrm>
            <a:off x="972267" y="2684500"/>
            <a:ext cx="2736400" cy="5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1"/>
          </p:nvPr>
        </p:nvSpPr>
        <p:spPr>
          <a:xfrm>
            <a:off x="972267" y="3169500"/>
            <a:ext cx="2736400" cy="1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5025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7223400" y="942667"/>
            <a:ext cx="3744000" cy="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7223400" y="1742333"/>
            <a:ext cx="3553600" cy="1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7" name="Google Shape;127;p24"/>
          <p:cNvSpPr txBox="1"/>
          <p:nvPr/>
        </p:nvSpPr>
        <p:spPr>
          <a:xfrm>
            <a:off x="7223400" y="3670767"/>
            <a:ext cx="3882800" cy="1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467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Slidesgo</a:t>
            </a:r>
            <a:r>
              <a:rPr lang="en" sz="1467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467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Flaticon</a:t>
            </a:r>
            <a:r>
              <a:rPr lang="en" sz="1467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467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5"/>
              </a:rPr>
              <a:t>Freepik</a:t>
            </a:r>
            <a:r>
              <a:rPr lang="en" sz="1467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467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67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139601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379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097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398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8953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027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15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72267" y="1662700"/>
            <a:ext cx="9689200" cy="42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111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2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7" name="Google Shape;17;p2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" name="Google Shape;22;p2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" name="Google Shape;34;p2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5" name="Google Shape;35;p2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082067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9603187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" name="Google Shape;40;p3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1" name="Google Shape;41;p3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" name="Google Shape;46;p3"/>
          <p:cNvGrpSpPr/>
          <p:nvPr/>
        </p:nvGrpSpPr>
        <p:grpSpPr>
          <a:xfrm>
            <a:off x="4858531" y="-581597"/>
            <a:ext cx="177669" cy="2603169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0" name="Google Shape;50;p3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694662" y="1455398"/>
            <a:ext cx="265335" cy="2853025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60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47131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960000" y="6253500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" name="Google Shape;63;p4"/>
          <p:cNvSpPr/>
          <p:nvPr/>
        </p:nvSpPr>
        <p:spPr>
          <a:xfrm>
            <a:off x="2744633" y="55362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4" name="Google Shape;64;p4"/>
          <p:cNvSpPr/>
          <p:nvPr/>
        </p:nvSpPr>
        <p:spPr>
          <a:xfrm>
            <a:off x="1909434" y="57285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" name="Google Shape;65;p4"/>
          <p:cNvSpPr/>
          <p:nvPr/>
        </p:nvSpPr>
        <p:spPr>
          <a:xfrm>
            <a:off x="2926300" y="59663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" name="Google Shape;66;p4"/>
          <p:cNvSpPr/>
          <p:nvPr/>
        </p:nvSpPr>
        <p:spPr>
          <a:xfrm>
            <a:off x="2113967" y="6260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7" name="Google Shape;67;p4"/>
          <p:cNvGrpSpPr/>
          <p:nvPr/>
        </p:nvGrpSpPr>
        <p:grpSpPr>
          <a:xfrm>
            <a:off x="10864696" y="4006124"/>
            <a:ext cx="130745" cy="1530128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375228" y="5025685"/>
            <a:ext cx="161563" cy="1013993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11379653" y="5426177"/>
            <a:ext cx="76799" cy="1109065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10248134" y="6091834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" name="Google Shape;77;p4"/>
          <p:cNvSpPr/>
          <p:nvPr/>
        </p:nvSpPr>
        <p:spPr>
          <a:xfrm>
            <a:off x="11824167" y="5025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846438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6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1231516" y="2245457"/>
            <a:ext cx="349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9400505" y="1594700"/>
            <a:ext cx="15164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7266888" y="2245457"/>
            <a:ext cx="3650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5" name="Google Shape;85;p5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6" name="Google Shape;86;p5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" name="Google Shape;87;p5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8" name="Google Shape;88;p5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" name="Google Shape;92;p5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348908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" name="Google Shape;96;p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7" name="Google Shape;97;p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" name="Google Shape;98;p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" name="Google Shape;99;p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" name="Google Shape;100;p6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" name="Google Shape;101;p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" name="Google Shape;102;p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3" name="Google Shape;103;p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4" name="Google Shape;104;p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53324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24408" y="2932033"/>
            <a:ext cx="2541200" cy="1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7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0" name="Google Shape;110;p7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7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2" name="Google Shape;112;p7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7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268404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60000" cy="2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8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8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2" name="Google Shape;122;p8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3" name="Google Shape;123;p8"/>
          <p:cNvSpPr/>
          <p:nvPr/>
        </p:nvSpPr>
        <p:spPr>
          <a:xfrm>
            <a:off x="3077176" y="400318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" name="Google Shape;124;p8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5" name="Google Shape;125;p8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0" name="Google Shape;130;p8"/>
          <p:cNvSpPr/>
          <p:nvPr/>
        </p:nvSpPr>
        <p:spPr>
          <a:xfrm>
            <a:off x="8390672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" name="Google Shape;131;p8"/>
          <p:cNvSpPr/>
          <p:nvPr/>
        </p:nvSpPr>
        <p:spPr>
          <a:xfrm>
            <a:off x="2371339" y="2875704"/>
            <a:ext cx="159991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2" name="Google Shape;132;p8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9290448" y="113920"/>
            <a:ext cx="177669" cy="2603169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1309890" y="2260129"/>
            <a:ext cx="265649" cy="3771913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5460195" y="-1146253"/>
            <a:ext cx="265335" cy="2853025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8444382" y="4939920"/>
            <a:ext cx="177669" cy="2603169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3602695" y="4817018"/>
            <a:ext cx="161563" cy="1013993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7386031" y="602229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8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044885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6978317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66394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400" cy="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800" cy="10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2161559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9" name="Google Shape;179;p11"/>
          <p:cNvSpPr/>
          <p:nvPr/>
        </p:nvSpPr>
        <p:spPr>
          <a:xfrm>
            <a:off x="1651653" y="2809179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0" name="Google Shape;180;p11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1" name="Google Shape;181;p11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2" name="Google Shape;182;p11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10956009" y="4769030"/>
            <a:ext cx="251848" cy="1575375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11625061" y="1553176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10025796" y="4324424"/>
            <a:ext cx="130745" cy="1530128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1074428" y="3938218"/>
            <a:ext cx="161563" cy="1013993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11076286" y="-511969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0" name="Google Shape;200;p11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10109787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6560227" y="-661988"/>
            <a:ext cx="251848" cy="1575375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9446406" y="732763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4040628" y="-298465"/>
            <a:ext cx="161563" cy="1013993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3075057" y="3425629"/>
            <a:ext cx="265649" cy="3771913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90628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1004867" y="1946600"/>
            <a:ext cx="4780000" cy="40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6407147" y="1946600"/>
            <a:ext cx="4780000" cy="40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5325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grpSp>
        <p:nvGrpSpPr>
          <p:cNvPr id="220" name="Google Shape;220;p12"/>
          <p:cNvGrpSpPr/>
          <p:nvPr/>
        </p:nvGrpSpPr>
        <p:grpSpPr>
          <a:xfrm>
            <a:off x="963261" y="4550055"/>
            <a:ext cx="10265493" cy="2511284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792723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9" name="Google Shape;259;p13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0" name="Google Shape;260;p13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13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13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" name="Google Shape;263;p13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13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5" name="Google Shape;265;p13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6" name="Google Shape;266;p13"/>
          <p:cNvSpPr/>
          <p:nvPr/>
        </p:nvSpPr>
        <p:spPr>
          <a:xfrm>
            <a:off x="381000" y="60568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7" name="Google Shape;267;p13"/>
          <p:cNvSpPr/>
          <p:nvPr/>
        </p:nvSpPr>
        <p:spPr>
          <a:xfrm>
            <a:off x="585534" y="6404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1294419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4920455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8571248" y="450365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8571248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8950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2533533" y="4170589"/>
            <a:ext cx="32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4" name="Google Shape;284;p14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5" name="Google Shape;285;p14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6" name="Google Shape;286;p14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" name="Google Shape;291;p14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54107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5" name="Google Shape;295;p15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15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15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15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4670897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4670897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09437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8190165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7930565" y="2191668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8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8190165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7930565" y="4639001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1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1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" name="Google Shape;327;p1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8" name="Google Shape;328;p1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9" name="Google Shape;329;p1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0" name="Google Shape;330;p1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1" name="Google Shape;331;p1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2" name="Google Shape;332;p1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5743446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624721" y="183092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624721" y="2487327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8072740" y="183092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8072740" y="2487327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624721" y="3705075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489121" y="4361475"/>
            <a:ext cx="27796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8072740" y="3705075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8072740" y="4361475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4" name="Google Shape;344;p17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5" name="Google Shape;345;p17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6" name="Google Shape;346;p17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" name="Google Shape;347;p17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8" name="Google Shape;348;p17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9" name="Google Shape;349;p17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0" name="Google Shape;350;p17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1" name="Google Shape;351;p17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2" name="Google Shape;352;p17"/>
          <p:cNvSpPr/>
          <p:nvPr/>
        </p:nvSpPr>
        <p:spPr>
          <a:xfrm>
            <a:off x="1088867" y="61502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53204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1220215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1172185" y="2369863"/>
            <a:ext cx="2556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8460691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8460691" y="236986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8460691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8460691" y="4471033"/>
            <a:ext cx="220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4" name="Google Shape;364;p18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5" name="Google Shape;365;p18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6" name="Google Shape;366;p18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7" name="Google Shape;367;p18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8" name="Google Shape;368;p18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9" name="Google Shape;369;p18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0" name="Google Shape;370;p18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1" name="Google Shape;371;p18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2" name="Google Shape;372;p18"/>
          <p:cNvSpPr/>
          <p:nvPr/>
        </p:nvSpPr>
        <p:spPr>
          <a:xfrm>
            <a:off x="1088867" y="61502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9678103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200" cy="1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3052667" y="4790408"/>
            <a:ext cx="55820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/>
              </a:rPr>
              <a:t>Slidesgo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/>
              </a:rPr>
              <a:t>Flaticon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333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/>
              </a:rPr>
              <a:t>Freepik</a:t>
            </a:r>
            <a:endParaRPr sz="1333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1144329" y="1840893"/>
            <a:ext cx="174347" cy="174687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8" name="Google Shape;378;p19"/>
          <p:cNvSpPr/>
          <p:nvPr/>
        </p:nvSpPr>
        <p:spPr>
          <a:xfrm>
            <a:off x="2403265" y="5786917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9" name="Google Shape;379;p19"/>
          <p:cNvSpPr/>
          <p:nvPr/>
        </p:nvSpPr>
        <p:spPr>
          <a:xfrm>
            <a:off x="9595495" y="1079389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0" name="Google Shape;380;p19"/>
          <p:cNvSpPr/>
          <p:nvPr/>
        </p:nvSpPr>
        <p:spPr>
          <a:xfrm>
            <a:off x="10435314" y="5340697"/>
            <a:ext cx="141061" cy="14140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1" name="Google Shape;381;p19"/>
          <p:cNvSpPr/>
          <p:nvPr/>
        </p:nvSpPr>
        <p:spPr>
          <a:xfrm>
            <a:off x="8892997" y="4144609"/>
            <a:ext cx="83196" cy="83196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2" name="Google Shape;382;p19"/>
          <p:cNvSpPr/>
          <p:nvPr/>
        </p:nvSpPr>
        <p:spPr>
          <a:xfrm>
            <a:off x="2836364" y="3374384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3" name="Google Shape;383;p19"/>
          <p:cNvSpPr/>
          <p:nvPr/>
        </p:nvSpPr>
        <p:spPr>
          <a:xfrm>
            <a:off x="9891901" y="4320687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4" name="Google Shape;384;p19"/>
          <p:cNvSpPr/>
          <p:nvPr/>
        </p:nvSpPr>
        <p:spPr>
          <a:xfrm>
            <a:off x="10335033" y="16247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8892996" y="-519579"/>
            <a:ext cx="191688" cy="280856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2013372" y="677000"/>
            <a:ext cx="271379" cy="3550809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513808" y="1840896"/>
            <a:ext cx="265649" cy="3771913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400789" y="4279529"/>
            <a:ext cx="12176" cy="3624609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8" name="Google Shape;398;p19"/>
          <p:cNvSpPr/>
          <p:nvPr/>
        </p:nvSpPr>
        <p:spPr>
          <a:xfrm>
            <a:off x="9453768" y="3454413"/>
            <a:ext cx="12176" cy="2429815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1318674" y="-519555"/>
            <a:ext cx="82857" cy="1196571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11424964" y="2913080"/>
            <a:ext cx="286269" cy="3078129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8564282" y="42568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10961631" y="13"/>
            <a:ext cx="286269" cy="3078129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0450914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SzPts val="1000"/>
              <a:buFont typeface="Nunito Light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13" name="Google Shape;413;p20"/>
          <p:cNvSpPr/>
          <p:nvPr/>
        </p:nvSpPr>
        <p:spPr>
          <a:xfrm>
            <a:off x="11773233" y="1498268"/>
            <a:ext cx="144867" cy="144833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4" name="Google Shape;414;p20"/>
          <p:cNvSpPr/>
          <p:nvPr/>
        </p:nvSpPr>
        <p:spPr>
          <a:xfrm>
            <a:off x="12208333" y="1787267"/>
            <a:ext cx="148600" cy="147967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5" name="Google Shape;415;p20"/>
          <p:cNvSpPr/>
          <p:nvPr/>
        </p:nvSpPr>
        <p:spPr>
          <a:xfrm>
            <a:off x="7746468" y="285868"/>
            <a:ext cx="144833" cy="144833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6" name="Google Shape;416;p20"/>
          <p:cNvSpPr/>
          <p:nvPr/>
        </p:nvSpPr>
        <p:spPr>
          <a:xfrm>
            <a:off x="9439734" y="560118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7" name="Google Shape;417;p20"/>
          <p:cNvSpPr/>
          <p:nvPr/>
        </p:nvSpPr>
        <p:spPr>
          <a:xfrm>
            <a:off x="10603601" y="371351"/>
            <a:ext cx="59967" cy="59333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8" name="Google Shape;418;p20"/>
          <p:cNvSpPr/>
          <p:nvPr/>
        </p:nvSpPr>
        <p:spPr>
          <a:xfrm>
            <a:off x="9829934" y="-92433"/>
            <a:ext cx="207900" cy="207900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20"/>
          <p:cNvSpPr/>
          <p:nvPr/>
        </p:nvSpPr>
        <p:spPr>
          <a:xfrm>
            <a:off x="11285701" y="473400"/>
            <a:ext cx="207900" cy="208533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0" name="Google Shape;420;p20"/>
          <p:cNvSpPr/>
          <p:nvPr/>
        </p:nvSpPr>
        <p:spPr>
          <a:xfrm>
            <a:off x="9685701" y="809818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1" name="Google Shape;421;p20"/>
          <p:cNvSpPr/>
          <p:nvPr/>
        </p:nvSpPr>
        <p:spPr>
          <a:xfrm>
            <a:off x="8398467" y="1210167"/>
            <a:ext cx="207900" cy="207867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2" name="Google Shape;422;p20"/>
          <p:cNvSpPr/>
          <p:nvPr/>
        </p:nvSpPr>
        <p:spPr>
          <a:xfrm>
            <a:off x="-110666" y="6053951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3" name="Google Shape;423;p20"/>
          <p:cNvSpPr/>
          <p:nvPr/>
        </p:nvSpPr>
        <p:spPr>
          <a:xfrm>
            <a:off x="135301" y="6303651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8589529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09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96406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76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10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972600" y="1561567"/>
            <a:ext cx="3744000" cy="6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972600" y="2361233"/>
            <a:ext cx="3553600" cy="29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24482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rgbClr val="3F5A9E"/>
            </a:gs>
            <a:gs pos="100000">
              <a:srgbClr val="1D263E"/>
            </a:gs>
          </a:gsLst>
          <a:lin ang="5400012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352467" y="1798400"/>
            <a:ext cx="4165200" cy="3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8851">
            <a:off x="8310348" y="-2303453"/>
            <a:ext cx="10242440" cy="6959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315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972267" y="2017033"/>
            <a:ext cx="3764400" cy="9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972267" y="3145233"/>
            <a:ext cx="3764400" cy="30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810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208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267" y="593367"/>
            <a:ext cx="10804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iga"/>
              <a:buNone/>
              <a:defRPr sz="28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65532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44553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95083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26393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E29DB-01F3-41A3-A33F-EC289F5AF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2199" y="80262"/>
            <a:ext cx="8027600" cy="2736800"/>
          </a:xfrm>
        </p:spPr>
        <p:txBody>
          <a:bodyPr/>
          <a:lstStyle/>
          <a:p>
            <a:r>
              <a:rPr lang="pt-PT" b="1" dirty="0"/>
              <a:t>PROJETO 3</a:t>
            </a:r>
            <a:br>
              <a:rPr lang="pt-PT" b="1" dirty="0"/>
            </a:br>
            <a:r>
              <a:rPr lang="pt-PT" sz="6000" b="1" dirty="0"/>
              <a:t>CMD-SOAP</a:t>
            </a:r>
            <a:endParaRPr lang="pt-PT" b="1" dirty="0"/>
          </a:p>
        </p:txBody>
      </p:sp>
      <p:sp>
        <p:nvSpPr>
          <p:cNvPr id="4" name="Google Shape;434;p25">
            <a:extLst>
              <a:ext uri="{FF2B5EF4-FFF2-40B4-BE49-F238E27FC236}">
                <a16:creationId xmlns:a16="http://schemas.microsoft.com/office/drawing/2014/main" id="{CBA4C457-5573-4D1D-A541-C3CA1A34450C}"/>
              </a:ext>
            </a:extLst>
          </p:cNvPr>
          <p:cNvSpPr txBox="1">
            <a:spLocks/>
          </p:cNvSpPr>
          <p:nvPr/>
        </p:nvSpPr>
        <p:spPr>
          <a:xfrm>
            <a:off x="4117308" y="2868429"/>
            <a:ext cx="3957382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37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37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37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37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37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37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37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ven Pro"/>
              <a:buNone/>
              <a:defRPr sz="3733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pt-PT" dirty="0"/>
              <a:t>BRUNO RODRIGUES PG41066</a:t>
            </a:r>
          </a:p>
          <a:p>
            <a:pPr marL="0" indent="0"/>
            <a:r>
              <a:rPr lang="pt-PT" dirty="0"/>
              <a:t>CARLOS ALVES PG41840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467B6E-8F04-40D8-842A-FBC1D2BD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309" y="3712396"/>
            <a:ext cx="3957382" cy="27612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782DB0-F69B-4939-9BA6-C34FD7FDA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49" y="284225"/>
            <a:ext cx="1639922" cy="11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9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7898D8B-04D8-47F0-B07B-94F22E70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05" y="523035"/>
            <a:ext cx="8981518" cy="1116400"/>
          </a:xfrm>
        </p:spPr>
        <p:txBody>
          <a:bodyPr/>
          <a:lstStyle/>
          <a:p>
            <a:pPr algn="l"/>
            <a:r>
              <a:rPr lang="pt-PT" sz="4000" dirty="0"/>
              <a:t>LIMPAR BUFFERS – X509 - OTP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F6C6F9-DF76-48C2-A175-685BCE3F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84" y="2537517"/>
            <a:ext cx="6725984" cy="20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7898D8B-04D8-47F0-B07B-94F22E70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1" y="523035"/>
            <a:ext cx="11662117" cy="1116400"/>
          </a:xfrm>
          <a:solidFill>
            <a:srgbClr val="002845"/>
          </a:solidFill>
        </p:spPr>
        <p:txBody>
          <a:bodyPr/>
          <a:lstStyle/>
          <a:p>
            <a:pPr algn="l"/>
            <a:r>
              <a:rPr lang="pt-PT" sz="4000" dirty="0"/>
              <a:t>CERTIFICADOS E VERIFICAÇAO DE OUTPUTS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885464-D060-46C2-B4AC-B324287A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09" y="3733361"/>
            <a:ext cx="4078881" cy="140603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53582F53-2B58-41B2-9E99-72252C5CD338}"/>
              </a:ext>
            </a:extLst>
          </p:cNvPr>
          <p:cNvSpPr txBox="1">
            <a:spLocks/>
          </p:cNvSpPr>
          <p:nvPr/>
        </p:nvSpPr>
        <p:spPr>
          <a:xfrm>
            <a:off x="928469" y="3028289"/>
            <a:ext cx="6049106" cy="223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400" dirty="0"/>
              <a:t>Verificados alguns processos que não funcionavam corretamente.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400" dirty="0"/>
              <a:t>Geração dos Certificados foram notadas alguns problemas.</a:t>
            </a:r>
          </a:p>
        </p:txBody>
      </p:sp>
    </p:spTree>
    <p:extLst>
      <p:ext uri="{BB962C8B-B14F-4D97-AF65-F5344CB8AC3E}">
        <p14:creationId xmlns:p14="http://schemas.microsoft.com/office/powerpoint/2010/main" val="154593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7898D8B-04D8-47F0-B07B-94F22E70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1" y="523035"/>
            <a:ext cx="11662117" cy="1116400"/>
          </a:xfrm>
          <a:solidFill>
            <a:srgbClr val="002845"/>
          </a:solidFill>
        </p:spPr>
        <p:txBody>
          <a:bodyPr/>
          <a:lstStyle/>
          <a:p>
            <a:pPr algn="l"/>
            <a:r>
              <a:rPr lang="pt-PT" sz="4000" dirty="0"/>
              <a:t>FERRAMENTAS DE ANALISE UTILIZADAS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287DB9-0A65-45D9-8EB5-B1DDCC0D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19" y="1811824"/>
            <a:ext cx="4499699" cy="168889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DF4D10-F3CA-451F-9396-7068D007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14" y="3673109"/>
            <a:ext cx="5961510" cy="30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5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87898D8B-04D8-47F0-B07B-94F22E70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1" y="523035"/>
            <a:ext cx="11662117" cy="1116400"/>
          </a:xfrm>
          <a:solidFill>
            <a:srgbClr val="002845"/>
          </a:solidFill>
        </p:spPr>
        <p:txBody>
          <a:bodyPr/>
          <a:lstStyle/>
          <a:p>
            <a:pPr algn="l"/>
            <a:r>
              <a:rPr lang="pt-PT" sz="4000" dirty="0"/>
              <a:t>CONCLUSÃO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C40A2C2-EF30-4908-A2FA-72D47341C49F}"/>
              </a:ext>
            </a:extLst>
          </p:cNvPr>
          <p:cNvSpPr txBox="1">
            <a:spLocks/>
          </p:cNvSpPr>
          <p:nvPr/>
        </p:nvSpPr>
        <p:spPr>
          <a:xfrm>
            <a:off x="1050388" y="2309297"/>
            <a:ext cx="6536952" cy="340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Dificuldade na linguagem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Poucas informações sobre a mesma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Bibliotecas descontinuadas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Colocar alguns práticas aprendidas no desenvolvimento do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886D9F-6B71-4BDB-80D4-635A888D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441" y="3217984"/>
            <a:ext cx="3957382" cy="27612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E7F872A-BB12-4C3F-9A7E-3FAA69F1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24" y="711779"/>
            <a:ext cx="2719588" cy="18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6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8361091" y="4525854"/>
            <a:ext cx="3887262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PT" dirty="0"/>
              <a:t>TECNICAS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8863130" y="5460759"/>
            <a:ext cx="23384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pt-PT" dirty="0"/>
              <a:t>Técnicas de desenvolvimento seguro utilizadas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5257111" y="4529067"/>
            <a:ext cx="28700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PT" dirty="0"/>
              <a:t>METODOS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668554" y="4610932"/>
            <a:ext cx="379341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PT" dirty="0"/>
              <a:t>CONTEXTUALIZAÇÃO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413046" y="5487833"/>
            <a:ext cx="2335542" cy="15618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pt-PT" dirty="0"/>
              <a:t>Descrição da programa a desenvolver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631067" y="3527849"/>
            <a:ext cx="233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5391102" y="5487833"/>
            <a:ext cx="2340800" cy="76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pt-PT" dirty="0"/>
              <a:t>Métodos desenvolvidos e dificuldades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5257103" y="3527849"/>
            <a:ext cx="233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600" cy="770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PT" dirty="0"/>
              <a:t>ESTRUTURA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8887605" y="3527849"/>
            <a:ext cx="2338400" cy="77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631067" y="2083667"/>
            <a:ext cx="1098800" cy="109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82" name="Google Shape;482;p27"/>
          <p:cNvSpPr/>
          <p:nvPr/>
        </p:nvSpPr>
        <p:spPr>
          <a:xfrm>
            <a:off x="5257103" y="2083667"/>
            <a:ext cx="1098800" cy="10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sp>
        <p:nvSpPr>
          <p:cNvPr id="483" name="Google Shape;483;p27"/>
          <p:cNvSpPr/>
          <p:nvPr/>
        </p:nvSpPr>
        <p:spPr>
          <a:xfrm>
            <a:off x="8887605" y="2083667"/>
            <a:ext cx="1098800" cy="109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dirty="0"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631067" y="2633067"/>
            <a:ext cx="800" cy="128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5257103" y="2633067"/>
            <a:ext cx="800" cy="128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8887605" y="2633067"/>
            <a:ext cx="800" cy="128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3034667" y="1766283"/>
            <a:ext cx="318311" cy="317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88" name="Google Shape;488;p27"/>
          <p:cNvSpPr/>
          <p:nvPr/>
        </p:nvSpPr>
        <p:spPr>
          <a:xfrm>
            <a:off x="9986411" y="3182483"/>
            <a:ext cx="318311" cy="317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89" name="Google Shape;489;p27"/>
          <p:cNvSpPr/>
          <p:nvPr/>
        </p:nvSpPr>
        <p:spPr>
          <a:xfrm>
            <a:off x="1795666" y="2225689"/>
            <a:ext cx="769593" cy="770419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5434078" y="2246214"/>
            <a:ext cx="769613" cy="773709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9052225" y="2246196"/>
            <a:ext cx="778423" cy="773752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0C8DE-1B88-4B1D-9AE1-145E66AA8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05" y="523035"/>
            <a:ext cx="8981518" cy="1116400"/>
          </a:xfrm>
        </p:spPr>
        <p:txBody>
          <a:bodyPr/>
          <a:lstStyle/>
          <a:p>
            <a:pPr algn="l"/>
            <a:r>
              <a:rPr lang="pt-PT" sz="4000" dirty="0"/>
              <a:t>CONTEXTUALIZAÇÃO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3B9538-FDBD-42E7-AF65-E3262E09F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8111" y="2606921"/>
            <a:ext cx="5587600" cy="3219449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3600" dirty="0"/>
              <a:t>Estrutura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3600" dirty="0"/>
              <a:t>Comunicação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3600" dirty="0"/>
              <a:t>Serviços utilizados</a:t>
            </a:r>
          </a:p>
        </p:txBody>
      </p:sp>
      <p:pic>
        <p:nvPicPr>
          <p:cNvPr id="1026" name="Picture 2" descr="SOAP Web Services. Hi all, | by Dilshan Ramesh | Medium">
            <a:extLst>
              <a:ext uri="{FF2B5EF4-FFF2-40B4-BE49-F238E27FC236}">
                <a16:creationId xmlns:a16="http://schemas.microsoft.com/office/drawing/2014/main" id="{A4685917-783D-474F-ACE0-CD25FC23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026" y="1411312"/>
            <a:ext cx="52006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SSL 3.0 — Accelerating forwards | APNIC Blog">
            <a:extLst>
              <a:ext uri="{FF2B5EF4-FFF2-40B4-BE49-F238E27FC236}">
                <a16:creationId xmlns:a16="http://schemas.microsoft.com/office/drawing/2014/main" id="{92E9BFFE-0652-4850-ABF7-2809BDBA6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2" t="20909" r="15181" b="21068"/>
          <a:stretch/>
        </p:blipFill>
        <p:spPr bwMode="auto">
          <a:xfrm>
            <a:off x="7274096" y="5302970"/>
            <a:ext cx="3608509" cy="117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8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0C8DE-1B88-4B1D-9AE1-145E66AA8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05" y="523035"/>
            <a:ext cx="8981518" cy="1116400"/>
          </a:xfrm>
        </p:spPr>
        <p:txBody>
          <a:bodyPr/>
          <a:lstStyle/>
          <a:p>
            <a:pPr algn="l"/>
            <a:r>
              <a:rPr lang="pt-PT" sz="4000" dirty="0"/>
              <a:t>MÉTODOS DESENVOLVIDOS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3B9538-FDBD-42E7-AF65-E3262E09F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205" y="2635057"/>
            <a:ext cx="4761210" cy="3034223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3600" dirty="0"/>
              <a:t>GETCERT_CMD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3600" dirty="0"/>
              <a:t>CCMOVELSIGN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3600" dirty="0"/>
              <a:t>VALIDATEOTP</a:t>
            </a:r>
          </a:p>
        </p:txBody>
      </p:sp>
      <p:pic>
        <p:nvPicPr>
          <p:cNvPr id="2050" name="Picture 2" descr="How to Generate Self-signed SSL Certificate using OpenSSL in Ubuntu 18.04">
            <a:extLst>
              <a:ext uri="{FF2B5EF4-FFF2-40B4-BE49-F238E27FC236}">
                <a16:creationId xmlns:a16="http://schemas.microsoft.com/office/drawing/2014/main" id="{F5848526-C22D-4D3C-94D8-2C2815D5D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8651"/>
            <a:ext cx="5394175" cy="30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4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0C8DE-1B88-4B1D-9AE1-145E66AA8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05" y="523035"/>
            <a:ext cx="8981518" cy="1116400"/>
          </a:xfrm>
        </p:spPr>
        <p:txBody>
          <a:bodyPr/>
          <a:lstStyle/>
          <a:p>
            <a:pPr algn="l"/>
            <a:r>
              <a:rPr lang="pt-PT" sz="4000" dirty="0"/>
              <a:t>MÉTODOS DESENVOLVIDOS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3B9538-FDBD-42E7-AF65-E3262E09F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825" y="1911889"/>
            <a:ext cx="4761210" cy="1116400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3600" dirty="0"/>
              <a:t>GETCERT_CMD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6EFFA4B-DC8E-4B94-BA2E-C6BD7E773FA4}"/>
              </a:ext>
            </a:extLst>
          </p:cNvPr>
          <p:cNvSpPr txBox="1">
            <a:spLocks/>
          </p:cNvSpPr>
          <p:nvPr/>
        </p:nvSpPr>
        <p:spPr>
          <a:xfrm>
            <a:off x="1642016" y="3028289"/>
            <a:ext cx="4761210" cy="310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pt-PT" sz="2000" dirty="0"/>
              <a:t>Recebe como entrada a </a:t>
            </a:r>
            <a:r>
              <a:rPr lang="pt-PT" sz="2000" dirty="0" err="1"/>
              <a:t>applicationID</a:t>
            </a:r>
            <a:r>
              <a:rPr lang="pt-PT" sz="2000" dirty="0"/>
              <a:t> ou identificador da aplicação e o </a:t>
            </a:r>
            <a:r>
              <a:rPr lang="pt-PT" sz="2000" dirty="0" err="1"/>
              <a:t>UserID</a:t>
            </a:r>
            <a:r>
              <a:rPr lang="pt-PT" sz="2000" dirty="0"/>
              <a:t> ou identificação do utilizador, faz </a:t>
            </a:r>
            <a:r>
              <a:rPr lang="pt-PT" sz="2000" dirty="0" err="1"/>
              <a:t>request</a:t>
            </a:r>
            <a:r>
              <a:rPr lang="pt-PT" sz="2000" dirty="0"/>
              <a:t> </a:t>
            </a:r>
            <a:r>
              <a:rPr lang="pt-PT" sz="2000" dirty="0" err="1"/>
              <a:t>Soap</a:t>
            </a:r>
            <a:r>
              <a:rPr lang="pt-PT" sz="2000" dirty="0"/>
              <a:t> para o </a:t>
            </a:r>
            <a:r>
              <a:rPr lang="pt-PT" sz="2000" dirty="0" err="1"/>
              <a:t>url</a:t>
            </a:r>
            <a:r>
              <a:rPr lang="pt-PT" sz="2000" dirty="0"/>
              <a:t> designado(AMA). Após realizar </a:t>
            </a:r>
            <a:r>
              <a:rPr lang="pt-PT" sz="2000" dirty="0" err="1"/>
              <a:t>parseResponse</a:t>
            </a:r>
            <a:r>
              <a:rPr lang="pt-PT" sz="2000" dirty="0"/>
              <a:t> devolve os certificados referentes aos argumentos inseridos.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B3BC91-FD14-4C72-8082-9F7CA3F4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40" y="1911889"/>
            <a:ext cx="5382376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28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0C8DE-1B88-4B1D-9AE1-145E66AA8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05" y="523035"/>
            <a:ext cx="8981518" cy="1116400"/>
          </a:xfrm>
        </p:spPr>
        <p:txBody>
          <a:bodyPr/>
          <a:lstStyle/>
          <a:p>
            <a:pPr algn="l"/>
            <a:r>
              <a:rPr lang="pt-PT" sz="4000" dirty="0"/>
              <a:t>MÉTODOS DESENVOLVIDOS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3B9538-FDBD-42E7-AF65-E3262E09F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825" y="1911889"/>
            <a:ext cx="4761210" cy="1116400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3600" dirty="0"/>
              <a:t>CCMOVELSIGN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6EFFA4B-DC8E-4B94-BA2E-C6BD7E773FA4}"/>
              </a:ext>
            </a:extLst>
          </p:cNvPr>
          <p:cNvSpPr txBox="1">
            <a:spLocks/>
          </p:cNvSpPr>
          <p:nvPr/>
        </p:nvSpPr>
        <p:spPr>
          <a:xfrm>
            <a:off x="1642016" y="3028289"/>
            <a:ext cx="4761210" cy="310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pt-PT" sz="2000" dirty="0"/>
              <a:t>Recebe como entrada o identificador da aplicação, a identificação do utilizador, o nome do documento inserido como também a sua </a:t>
            </a:r>
            <a:r>
              <a:rPr lang="pt-PT" sz="2000" dirty="0" err="1"/>
              <a:t>hash</a:t>
            </a:r>
            <a:r>
              <a:rPr lang="pt-PT" sz="2000" dirty="0"/>
              <a:t> e ainda o pin do utilizador. E devolve um </a:t>
            </a:r>
            <a:r>
              <a:rPr lang="pt-PT" sz="2000" dirty="0" err="1"/>
              <a:t>array</a:t>
            </a:r>
            <a:r>
              <a:rPr lang="pt-PT" sz="2000" dirty="0"/>
              <a:t> ou vetor com os valores do processo.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302958-DA71-4C96-B5B7-C5FFFFB9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3235"/>
            <a:ext cx="5630061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0C8DE-1B88-4B1D-9AE1-145E66AA8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05" y="523035"/>
            <a:ext cx="8981518" cy="1116400"/>
          </a:xfrm>
        </p:spPr>
        <p:txBody>
          <a:bodyPr/>
          <a:lstStyle/>
          <a:p>
            <a:pPr algn="l"/>
            <a:r>
              <a:rPr lang="pt-PT" sz="4000" dirty="0"/>
              <a:t>MÉTODOS DESENVOLVIDOS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3B9538-FDBD-42E7-AF65-E3262E09F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825" y="1911889"/>
            <a:ext cx="4761210" cy="1116400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3600" dirty="0"/>
              <a:t>VALIDATEOTP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endParaRPr lang="pt-PT" sz="3600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6EFFA4B-DC8E-4B94-BA2E-C6BD7E773FA4}"/>
              </a:ext>
            </a:extLst>
          </p:cNvPr>
          <p:cNvSpPr txBox="1">
            <a:spLocks/>
          </p:cNvSpPr>
          <p:nvPr/>
        </p:nvSpPr>
        <p:spPr>
          <a:xfrm>
            <a:off x="1642016" y="3028289"/>
            <a:ext cx="4761210" cy="310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333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chemeClr val="bg1"/>
              </a:buClr>
              <a:buSzPct val="80000"/>
            </a:pPr>
            <a:r>
              <a:rPr lang="pt-PT" sz="2000" dirty="0"/>
              <a:t>Recebe o código recebido pelo SMS enviado para o número do utilizador, o identificador do Processo e da aplicação. E devolve a assinatura, o código e por último a mensagem.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CE237E-5779-4BD5-AF15-B70FE46A8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226" y="1639435"/>
            <a:ext cx="5182323" cy="1267002"/>
          </a:xfrm>
          <a:prstGeom prst="rect">
            <a:avLst/>
          </a:prstGeom>
        </p:spPr>
      </p:pic>
      <p:pic>
        <p:nvPicPr>
          <p:cNvPr id="3074" name="Picture 2" descr="How to Use OTP SMS Verification to Validate Identity Globally –  ediarosms.com">
            <a:extLst>
              <a:ext uri="{FF2B5EF4-FFF2-40B4-BE49-F238E27FC236}">
                <a16:creationId xmlns:a16="http://schemas.microsoft.com/office/drawing/2014/main" id="{43AED8FB-5568-4E89-9886-467B9B415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144" y="3235180"/>
            <a:ext cx="3590485" cy="30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802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0C8DE-1B88-4B1D-9AE1-145E66AA8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114" y="523035"/>
            <a:ext cx="11254153" cy="1116400"/>
          </a:xfrm>
          <a:solidFill>
            <a:srgbClr val="002845"/>
          </a:solidFill>
        </p:spPr>
        <p:txBody>
          <a:bodyPr/>
          <a:lstStyle/>
          <a:p>
            <a:pPr algn="l"/>
            <a:r>
              <a:rPr lang="pt-PT" sz="4000" dirty="0"/>
              <a:t>TECNICAS DE DESENVOLVIMENTO SEGURO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3B9538-FDBD-42E7-AF65-E3262E09F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114" y="1987943"/>
            <a:ext cx="11254153" cy="4595737"/>
          </a:xfrm>
        </p:spPr>
        <p:txBody>
          <a:bodyPr/>
          <a:lstStyle/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Requisitos de Segurança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Estado das bibliotecas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Práticas no Desenvolvimento de software Seguro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Validação de Inputs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Limpar Buffers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pt-PT" sz="2800" dirty="0"/>
              <a:t>Verificação dos Outputs/ Certificados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endParaRPr lang="pt-PT" sz="3600" dirty="0"/>
          </a:p>
          <a:p>
            <a:pPr algn="l">
              <a:lnSpc>
                <a:spcPct val="150000"/>
              </a:lnSpc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endParaRPr lang="pt-PT" sz="3600" dirty="0"/>
          </a:p>
        </p:txBody>
      </p:sp>
      <p:pic>
        <p:nvPicPr>
          <p:cNvPr id="5122" name="Picture 2" descr="Verificar a segurança da sua conta Google – Metis, sistemas de informação">
            <a:extLst>
              <a:ext uri="{FF2B5EF4-FFF2-40B4-BE49-F238E27FC236}">
                <a16:creationId xmlns:a16="http://schemas.microsoft.com/office/drawing/2014/main" id="{75F22E8C-4546-4F74-A3A5-D6FBAC299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00" b="96200" l="25600" r="84800">
                        <a14:foregroundMark x1="25600" y1="23200" x2="25600" y2="23200"/>
                        <a14:foregroundMark x1="48533" y1="8400" x2="48533" y2="8400"/>
                        <a14:foregroundMark x1="47467" y1="35400" x2="47467" y2="35400"/>
                        <a14:foregroundMark x1="45733" y1="44400" x2="45733" y2="44400"/>
                        <a14:foregroundMark x1="42533" y1="43400" x2="42533" y2="43400"/>
                        <a14:foregroundMark x1="42533" y1="43400" x2="42533" y2="43400"/>
                        <a14:foregroundMark x1="48133" y1="93200" x2="48133" y2="93200"/>
                        <a14:foregroundMark x1="48133" y1="96200" x2="48133" y2="96200"/>
                        <a14:foregroundMark x1="82400" y1="72400" x2="82400" y2="72400"/>
                        <a14:foregroundMark x1="84800" y1="71400" x2="84800" y2="71400"/>
                        <a14:foregroundMark x1="49867" y1="54000" x2="49867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53" r="12682"/>
          <a:stretch/>
        </p:blipFill>
        <p:spPr bwMode="auto">
          <a:xfrm>
            <a:off x="8539090" y="3924593"/>
            <a:ext cx="2686930" cy="26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23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AF859E0-EEB5-4F93-9B89-551A8D9D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74" y="1967796"/>
            <a:ext cx="4206240" cy="29224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139D98-D148-4338-8FDD-6777E4E59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31" y="2959326"/>
            <a:ext cx="4726528" cy="317418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7898D8B-04D8-47F0-B07B-94F22E704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05" y="523035"/>
            <a:ext cx="8981518" cy="1116400"/>
          </a:xfrm>
        </p:spPr>
        <p:txBody>
          <a:bodyPr/>
          <a:lstStyle/>
          <a:p>
            <a:pPr algn="l"/>
            <a:r>
              <a:rPr lang="pt-PT" sz="4000" dirty="0"/>
              <a:t>VALIDAÇÃO DE INPUTS</a:t>
            </a:r>
          </a:p>
        </p:txBody>
      </p:sp>
    </p:spTree>
    <p:extLst>
      <p:ext uri="{BB962C8B-B14F-4D97-AF65-F5344CB8AC3E}">
        <p14:creationId xmlns:p14="http://schemas.microsoft.com/office/powerpoint/2010/main" val="19563163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Simple Light">
      <a:dk1>
        <a:srgbClr val="F25ABC"/>
      </a:dk1>
      <a:lt1>
        <a:srgbClr val="FFFFFF"/>
      </a:lt1>
      <a:dk2>
        <a:srgbClr val="2C3F6F"/>
      </a:dk2>
      <a:lt2>
        <a:srgbClr val="92A3CE"/>
      </a:lt2>
      <a:accent1>
        <a:srgbClr val="0686BF"/>
      </a:accent1>
      <a:accent2>
        <a:srgbClr val="F25ABC"/>
      </a:accent2>
      <a:accent3>
        <a:srgbClr val="2C3F6F"/>
      </a:accent3>
      <a:accent4>
        <a:srgbClr val="F25ABC"/>
      </a:accent4>
      <a:accent5>
        <a:srgbClr val="92A3CE"/>
      </a:accent5>
      <a:accent6>
        <a:srgbClr val="2C3F6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0306FC0B-751A-4009-AF20-95253AE1B3F5}" vid="{47849A4D-16EE-408F-B1DA-873B68706D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2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2" id="{79E24DC6-0E09-47D9-BD29-19D6CE22B682}" vid="{B4F923CD-A59F-43AE-AA18-0A13A8800FF4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167</TotalTime>
  <Words>248</Words>
  <Application>Microsoft Office PowerPoint</Application>
  <PresentationFormat>Ecrã Panorâmico</PresentationFormat>
  <Paragraphs>49</Paragraphs>
  <Slides>13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13</vt:i4>
      </vt:variant>
      <vt:variant>
        <vt:lpstr>Tema</vt:lpstr>
      </vt:variant>
      <vt:variant>
        <vt:i4>4</vt:i4>
      </vt:variant>
      <vt:variant>
        <vt:lpstr>Títulos dos diapositivos</vt:lpstr>
      </vt:variant>
      <vt:variant>
        <vt:i4>13</vt:i4>
      </vt:variant>
    </vt:vector>
  </HeadingPairs>
  <TitlesOfParts>
    <vt:vector size="30" baseType="lpstr">
      <vt:lpstr>Abel</vt:lpstr>
      <vt:lpstr>Advent Pro SemiBold</vt:lpstr>
      <vt:lpstr>Arial</vt:lpstr>
      <vt:lpstr>Calibri</vt:lpstr>
      <vt:lpstr>Fira Sans Condensed Medium</vt:lpstr>
      <vt:lpstr>Fira Sans Extra Condensed Medium</vt:lpstr>
      <vt:lpstr>Livvic Light</vt:lpstr>
      <vt:lpstr>Maven Pro</vt:lpstr>
      <vt:lpstr>Nunito Light</vt:lpstr>
      <vt:lpstr>Proxima Nova</vt:lpstr>
      <vt:lpstr>Proxima Nova Semibold</vt:lpstr>
      <vt:lpstr>Share Tech</vt:lpstr>
      <vt:lpstr>Viga</vt:lpstr>
      <vt:lpstr>Tema1</vt:lpstr>
      <vt:lpstr>Slidesgo Final Pages</vt:lpstr>
      <vt:lpstr>Tema2</vt:lpstr>
      <vt:lpstr>1_Slidesgo Final Pages</vt:lpstr>
      <vt:lpstr>PROJETO 3 CMD-SOAP</vt:lpstr>
      <vt:lpstr>TECNICAS</vt:lpstr>
      <vt:lpstr>CONTEXTUALIZAÇÃO</vt:lpstr>
      <vt:lpstr>MÉTODOS DESENVOLVIDOS</vt:lpstr>
      <vt:lpstr>MÉTODOS DESENVOLVIDOS</vt:lpstr>
      <vt:lpstr>MÉTODOS DESENVOLVIDOS</vt:lpstr>
      <vt:lpstr>MÉTODOS DESENVOLVIDOS</vt:lpstr>
      <vt:lpstr>TECNICAS DE DESENVOLVIMENTO SEGURO</vt:lpstr>
      <vt:lpstr>VALIDAÇÃO DE INPUTS</vt:lpstr>
      <vt:lpstr>LIMPAR BUFFERS – X509 - OTP</vt:lpstr>
      <vt:lpstr>CERTIFICADOS E VERIFICAÇAO DE OUTPUTS</vt:lpstr>
      <vt:lpstr>FERRAMENTAS DE ANALISE UTILIZADAS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3 CMD-SOAP</dc:title>
  <dc:creator>cmdsa alves</dc:creator>
  <cp:lastModifiedBy>cmdsa alves</cp:lastModifiedBy>
  <cp:revision>3</cp:revision>
  <dcterms:created xsi:type="dcterms:W3CDTF">2020-07-20T20:47:08Z</dcterms:created>
  <dcterms:modified xsi:type="dcterms:W3CDTF">2020-07-20T23:36:11Z</dcterms:modified>
</cp:coreProperties>
</file>